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229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54322" y="718819"/>
            <a:ext cx="180530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5" dirty="0">
                <a:latin typeface="MS Gothic"/>
                <a:cs typeface="MS Gothic"/>
              </a:rPr>
              <a:t>生活協同組合くまもと</a:t>
            </a:r>
            <a:endParaRPr sz="1400">
              <a:latin typeface="MS Gothic"/>
              <a:cs typeface="MS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11773" y="538988"/>
            <a:ext cx="1092200" cy="4197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9375">
              <a:lnSpc>
                <a:spcPts val="1430"/>
              </a:lnSpc>
              <a:spcBef>
                <a:spcPts val="100"/>
              </a:spcBef>
            </a:pPr>
            <a:r>
              <a:rPr sz="1200" spc="150" dirty="0">
                <a:latin typeface="SimSun"/>
                <a:cs typeface="SimSun"/>
              </a:rPr>
              <a:t>202</a:t>
            </a:r>
            <a:r>
              <a:rPr sz="1200" dirty="0">
                <a:latin typeface="SimSun"/>
                <a:cs typeface="SimSun"/>
              </a:rPr>
              <a:t>４年 ３月</a:t>
            </a:r>
            <a:endParaRPr sz="1200">
              <a:latin typeface="SimSun"/>
              <a:cs typeface="SimSun"/>
            </a:endParaRPr>
          </a:p>
          <a:p>
            <a:pPr marL="12700">
              <a:lnSpc>
                <a:spcPts val="1670"/>
              </a:lnSpc>
            </a:pPr>
            <a:r>
              <a:rPr sz="1400" spc="-20" dirty="0">
                <a:latin typeface="MS Gothic"/>
                <a:cs typeface="MS Gothic"/>
              </a:rPr>
              <a:t>組合員活動部</a:t>
            </a:r>
            <a:endParaRPr sz="1400">
              <a:latin typeface="MS Gothic"/>
              <a:cs typeface="MS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7036" y="1181729"/>
            <a:ext cx="6388100" cy="245681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3000" spc="-140" dirty="0">
                <a:latin typeface="MS PGothic"/>
                <a:cs typeface="MS PGothic"/>
              </a:rPr>
              <a:t>第２回ウオーキング大会</a:t>
            </a:r>
            <a:r>
              <a:rPr sz="2500" dirty="0">
                <a:latin typeface="MS PGothic"/>
                <a:cs typeface="MS PGothic"/>
              </a:rPr>
              <a:t>ｉｎ</a:t>
            </a:r>
            <a:r>
              <a:rPr sz="3000" spc="-10" dirty="0">
                <a:latin typeface="MS PGothic"/>
                <a:cs typeface="MS PGothic"/>
              </a:rPr>
              <a:t>生協くまもと</a:t>
            </a:r>
            <a:endParaRPr sz="3000">
              <a:latin typeface="MS PGothic"/>
              <a:cs typeface="MS PGothic"/>
            </a:endParaRPr>
          </a:p>
          <a:p>
            <a:pPr marL="43180">
              <a:lnSpc>
                <a:spcPct val="100000"/>
              </a:lnSpc>
              <a:spcBef>
                <a:spcPts val="275"/>
              </a:spcBef>
              <a:tabLst>
                <a:tab pos="507365" algn="l"/>
                <a:tab pos="5671820" algn="l"/>
              </a:tabLst>
            </a:pPr>
            <a:r>
              <a:rPr sz="2200" spc="-50" dirty="0">
                <a:latin typeface="MS PGothic"/>
                <a:cs typeface="MS PGothic"/>
              </a:rPr>
              <a:t>～</a:t>
            </a:r>
            <a:r>
              <a:rPr sz="2200" dirty="0">
                <a:latin typeface="MS PGothic"/>
                <a:cs typeface="MS PGothic"/>
              </a:rPr>
              <a:t>	史跡と地</a:t>
            </a:r>
            <a:r>
              <a:rPr sz="2200" spc="-55" dirty="0">
                <a:latin typeface="MS PGothic"/>
                <a:cs typeface="MS PGothic"/>
              </a:rPr>
              <a:t>震か</a:t>
            </a:r>
            <a:r>
              <a:rPr sz="2200" spc="-40" dirty="0">
                <a:latin typeface="MS PGothic"/>
                <a:cs typeface="MS PGothic"/>
              </a:rPr>
              <a:t>ら</a:t>
            </a:r>
            <a:r>
              <a:rPr sz="2200" spc="-80" dirty="0">
                <a:latin typeface="MS PGothic"/>
                <a:cs typeface="MS PGothic"/>
              </a:rPr>
              <a:t>の復興</a:t>
            </a:r>
            <a:r>
              <a:rPr sz="2200" spc="-40" dirty="0">
                <a:latin typeface="MS PGothic"/>
                <a:cs typeface="MS PGothic"/>
              </a:rPr>
              <a:t>、</a:t>
            </a:r>
            <a:r>
              <a:rPr sz="2200" spc="-165" dirty="0">
                <a:latin typeface="MS PGothic"/>
                <a:cs typeface="MS PGothic"/>
              </a:rPr>
              <a:t>かわ</a:t>
            </a:r>
            <a:r>
              <a:rPr sz="2200" spc="-125" dirty="0">
                <a:latin typeface="MS PGothic"/>
                <a:cs typeface="MS PGothic"/>
              </a:rPr>
              <a:t>り</a:t>
            </a:r>
            <a:r>
              <a:rPr sz="2200" spc="-145" dirty="0">
                <a:latin typeface="MS PGothic"/>
                <a:cs typeface="MS PGothic"/>
              </a:rPr>
              <a:t>ゆ</a:t>
            </a:r>
            <a:r>
              <a:rPr sz="2200" spc="50" dirty="0">
                <a:latin typeface="MS PGothic"/>
                <a:cs typeface="MS PGothic"/>
              </a:rPr>
              <a:t>く</a:t>
            </a:r>
            <a:r>
              <a:rPr sz="2200" spc="90" dirty="0">
                <a:latin typeface="MS PGothic"/>
                <a:cs typeface="MS PGothic"/>
              </a:rPr>
              <a:t>街</a:t>
            </a:r>
            <a:r>
              <a:rPr sz="2200" dirty="0">
                <a:latin typeface="MS PGothic"/>
                <a:cs typeface="MS PGothic"/>
              </a:rPr>
              <a:t>を歩</a:t>
            </a:r>
            <a:r>
              <a:rPr sz="2200" spc="-50" dirty="0">
                <a:latin typeface="MS PGothic"/>
                <a:cs typeface="MS PGothic"/>
              </a:rPr>
              <a:t>く</a:t>
            </a:r>
            <a:r>
              <a:rPr sz="2200" dirty="0">
                <a:latin typeface="MS PGothic"/>
                <a:cs typeface="MS PGothic"/>
              </a:rPr>
              <a:t>	</a:t>
            </a:r>
            <a:r>
              <a:rPr sz="2200" spc="-50" dirty="0">
                <a:latin typeface="MS PGothic"/>
                <a:cs typeface="MS PGothic"/>
              </a:rPr>
              <a:t>～</a:t>
            </a:r>
            <a:endParaRPr sz="2200">
              <a:latin typeface="MS PGothic"/>
              <a:cs typeface="MS PGothic"/>
            </a:endParaRPr>
          </a:p>
          <a:p>
            <a:pPr marL="2625090" marR="344805">
              <a:lnSpc>
                <a:spcPct val="108000"/>
              </a:lnSpc>
              <a:spcBef>
                <a:spcPts val="1460"/>
              </a:spcBef>
              <a:tabLst>
                <a:tab pos="3684270" algn="l"/>
                <a:tab pos="5525770" algn="l"/>
              </a:tabLst>
            </a:pPr>
            <a:r>
              <a:rPr sz="2000" dirty="0">
                <a:latin typeface="MS PGothic"/>
                <a:cs typeface="MS PGothic"/>
              </a:rPr>
              <a:t>日時</a:t>
            </a:r>
            <a:r>
              <a:rPr sz="2000" spc="100" dirty="0">
                <a:latin typeface="MS PGothic"/>
                <a:cs typeface="MS PGothic"/>
              </a:rPr>
              <a:t>：２０２４</a:t>
            </a:r>
            <a:r>
              <a:rPr sz="2000" dirty="0">
                <a:latin typeface="MS PGothic"/>
                <a:cs typeface="MS PGothic"/>
              </a:rPr>
              <a:t>年</a:t>
            </a:r>
            <a:r>
              <a:rPr sz="2000" spc="130" dirty="0">
                <a:latin typeface="MS PGothic"/>
                <a:cs typeface="MS PGothic"/>
              </a:rPr>
              <a:t>４</a:t>
            </a:r>
            <a:r>
              <a:rPr sz="2000" dirty="0">
                <a:latin typeface="MS PGothic"/>
                <a:cs typeface="MS PGothic"/>
              </a:rPr>
              <a:t>月</a:t>
            </a:r>
            <a:r>
              <a:rPr sz="2000" spc="130" dirty="0">
                <a:latin typeface="MS PGothic"/>
                <a:cs typeface="MS PGothic"/>
              </a:rPr>
              <a:t>１３</a:t>
            </a:r>
            <a:r>
              <a:rPr sz="2000" spc="-50" dirty="0">
                <a:latin typeface="MS PGothic"/>
                <a:cs typeface="MS PGothic"/>
              </a:rPr>
              <a:t>日</a:t>
            </a:r>
            <a:r>
              <a:rPr sz="2000" dirty="0">
                <a:latin typeface="MS PGothic"/>
                <a:cs typeface="MS PGothic"/>
              </a:rPr>
              <a:t>	（土</a:t>
            </a:r>
            <a:r>
              <a:rPr sz="2000" spc="-50" dirty="0">
                <a:latin typeface="MS PGothic"/>
                <a:cs typeface="MS PGothic"/>
              </a:rPr>
              <a:t>）</a:t>
            </a:r>
            <a:r>
              <a:rPr sz="2000" dirty="0">
                <a:latin typeface="MS PGothic"/>
                <a:cs typeface="MS PGothic"/>
              </a:rPr>
              <a:t>参加</a:t>
            </a:r>
            <a:r>
              <a:rPr sz="2000" spc="-10" dirty="0">
                <a:latin typeface="MS PGothic"/>
                <a:cs typeface="MS PGothic"/>
              </a:rPr>
              <a:t>費</a:t>
            </a:r>
            <a:r>
              <a:rPr sz="2000" spc="-50" dirty="0">
                <a:latin typeface="MS PGothic"/>
                <a:cs typeface="MS PGothic"/>
              </a:rPr>
              <a:t>：</a:t>
            </a:r>
            <a:r>
              <a:rPr sz="2000" dirty="0">
                <a:latin typeface="MS PGothic"/>
                <a:cs typeface="MS PGothic"/>
              </a:rPr>
              <a:t>	</a:t>
            </a:r>
            <a:r>
              <a:rPr sz="2000" spc="125" dirty="0">
                <a:latin typeface="MS PGothic"/>
                <a:cs typeface="MS PGothic"/>
              </a:rPr>
              <a:t>３００</a:t>
            </a:r>
            <a:r>
              <a:rPr sz="2000" spc="-50" dirty="0">
                <a:latin typeface="MS PGothic"/>
                <a:cs typeface="MS PGothic"/>
              </a:rPr>
              <a:t>円</a:t>
            </a:r>
            <a:endParaRPr sz="2000">
              <a:latin typeface="MS PGothic"/>
              <a:cs typeface="MS PGothic"/>
            </a:endParaRPr>
          </a:p>
          <a:p>
            <a:pPr marL="2626360">
              <a:lnSpc>
                <a:spcPct val="100000"/>
              </a:lnSpc>
              <a:spcBef>
                <a:spcPts val="600"/>
              </a:spcBef>
            </a:pPr>
            <a:r>
              <a:rPr sz="2000" spc="-20" dirty="0">
                <a:latin typeface="MS PGothic"/>
                <a:cs typeface="MS PGothic"/>
              </a:rPr>
              <a:t>集合場所：益城町公民館津森分館</a:t>
            </a:r>
            <a:endParaRPr sz="2000">
              <a:latin typeface="MS PGothic"/>
              <a:cs typeface="MS PGothic"/>
            </a:endParaRPr>
          </a:p>
          <a:p>
            <a:pPr marL="2880995">
              <a:lnSpc>
                <a:spcPct val="100000"/>
              </a:lnSpc>
              <a:spcBef>
                <a:spcPts val="204"/>
              </a:spcBef>
            </a:pPr>
            <a:r>
              <a:rPr sz="2000" dirty="0">
                <a:latin typeface="MS Gothic"/>
                <a:cs typeface="MS Gothic"/>
              </a:rPr>
              <a:t>（</a:t>
            </a:r>
            <a:r>
              <a:rPr sz="2000" spc="-65" dirty="0">
                <a:latin typeface="MS Gothic"/>
                <a:cs typeface="MS Gothic"/>
              </a:rPr>
              <a:t>上益城郡益城町上陳 </a:t>
            </a:r>
            <a:r>
              <a:rPr sz="2000" spc="-10" dirty="0">
                <a:latin typeface="MS Gothic"/>
                <a:cs typeface="MS Gothic"/>
              </a:rPr>
              <a:t>363-</a:t>
            </a:r>
            <a:r>
              <a:rPr sz="2000" spc="-25" dirty="0">
                <a:latin typeface="MS Gothic"/>
                <a:cs typeface="MS Gothic"/>
              </a:rPr>
              <a:t>1）</a:t>
            </a:r>
            <a:endParaRPr sz="2000">
              <a:latin typeface="MS Gothic"/>
              <a:cs typeface="MS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8319" y="4203318"/>
            <a:ext cx="10922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0" indent="-152400">
              <a:lnSpc>
                <a:spcPct val="100000"/>
              </a:lnSpc>
              <a:spcBef>
                <a:spcPts val="100"/>
              </a:spcBef>
              <a:buSzPct val="91666"/>
              <a:buChar char="◆"/>
              <a:tabLst>
                <a:tab pos="165100" algn="l"/>
              </a:tabLst>
            </a:pPr>
            <a:r>
              <a:rPr sz="1200" spc="-10" dirty="0">
                <a:latin typeface="MS Gothic"/>
                <a:cs typeface="MS Gothic"/>
              </a:rPr>
              <a:t>スケジュール</a:t>
            </a:r>
            <a:endParaRPr sz="1200">
              <a:latin typeface="MS Gothic"/>
              <a:cs typeface="MS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8319" y="8795766"/>
            <a:ext cx="4903470" cy="116268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65100" indent="-152400">
              <a:lnSpc>
                <a:spcPct val="100000"/>
              </a:lnSpc>
              <a:spcBef>
                <a:spcPts val="434"/>
              </a:spcBef>
              <a:buSzPct val="91666"/>
              <a:buChar char="◆"/>
              <a:tabLst>
                <a:tab pos="165100" algn="l"/>
              </a:tabLst>
            </a:pPr>
            <a:r>
              <a:rPr sz="1200" spc="-55" dirty="0">
                <a:latin typeface="SimSun"/>
                <a:cs typeface="SimSun"/>
              </a:rPr>
              <a:t>あらかじめご了承ください</a:t>
            </a:r>
            <a:endParaRPr sz="1200">
              <a:latin typeface="SimSun"/>
              <a:cs typeface="SimSun"/>
            </a:endParaRPr>
          </a:p>
          <a:p>
            <a:pPr marL="165100" marR="5080" indent="-152400">
              <a:lnSpc>
                <a:spcPts val="1800"/>
              </a:lnSpc>
              <a:spcBef>
                <a:spcPts val="95"/>
              </a:spcBef>
            </a:pPr>
            <a:r>
              <a:rPr sz="1200" spc="-5" dirty="0">
                <a:latin typeface="MS Gothic"/>
                <a:cs typeface="MS Gothic"/>
              </a:rPr>
              <a:t>・申し込み多数の場合、抽選とさせて頂きます。抽選の結果は、携帯へショートメールをさせていただきます。</a:t>
            </a:r>
            <a:endParaRPr sz="1200">
              <a:latin typeface="MS Gothic"/>
              <a:cs typeface="MS Gothic"/>
            </a:endParaRPr>
          </a:p>
          <a:p>
            <a:pPr marL="165100">
              <a:lnSpc>
                <a:spcPct val="100000"/>
              </a:lnSpc>
              <a:spcBef>
                <a:spcPts val="240"/>
              </a:spcBef>
            </a:pPr>
            <a:r>
              <a:rPr sz="1200" dirty="0">
                <a:latin typeface="MS Gothic"/>
                <a:cs typeface="MS Gothic"/>
              </a:rPr>
              <a:t>発信元の携帯番号は、090－1362－7875</a:t>
            </a:r>
            <a:r>
              <a:rPr sz="1200" spc="-90" dirty="0">
                <a:latin typeface="MS Gothic"/>
                <a:cs typeface="MS Gothic"/>
              </a:rPr>
              <a:t> です。</a:t>
            </a:r>
            <a:endParaRPr sz="1200">
              <a:latin typeface="MS Gothic"/>
              <a:cs typeface="MS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200" spc="-5" dirty="0">
                <a:latin typeface="MS Gothic"/>
                <a:cs typeface="MS Gothic"/>
              </a:rPr>
              <a:t>・今回いただいた個人情報は、この企画のみに使わせていただきます。</a:t>
            </a:r>
            <a:endParaRPr sz="1200">
              <a:latin typeface="MS Gothic"/>
              <a:cs typeface="MS Gothic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541019" y="4427854"/>
          <a:ext cx="6208394" cy="16217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5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1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0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0515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1200" spc="-15" dirty="0">
                          <a:latin typeface="MS Gothic"/>
                          <a:cs typeface="MS Gothic"/>
                        </a:rPr>
                        <a:t>受付時間</a:t>
                      </a:r>
                      <a:endParaRPr sz="1200">
                        <a:latin typeface="MS Gothic"/>
                        <a:cs typeface="MS Gothic"/>
                      </a:endParaRPr>
                    </a:p>
                  </a:txBody>
                  <a:tcPr marL="0" marR="0" marT="958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4629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1200" spc="-10" dirty="0">
                          <a:latin typeface="MS Gothic"/>
                          <a:cs typeface="MS Gothic"/>
                        </a:rPr>
                        <a:t>９：３０～９：５５</a:t>
                      </a:r>
                      <a:endParaRPr sz="1200">
                        <a:latin typeface="MS Gothic"/>
                        <a:cs typeface="MS Gothic"/>
                      </a:endParaRPr>
                    </a:p>
                  </a:txBody>
                  <a:tcPr marL="0" marR="0" marT="958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1200" dirty="0">
                          <a:latin typeface="MS Gothic"/>
                          <a:cs typeface="MS Gothic"/>
                        </a:rPr>
                        <a:t>益城町公民館津森分館（小雨決行</a:t>
                      </a:r>
                      <a:r>
                        <a:rPr sz="1200" spc="-50" dirty="0">
                          <a:latin typeface="MS Gothic"/>
                          <a:cs typeface="MS Gothic"/>
                        </a:rPr>
                        <a:t>）</a:t>
                      </a:r>
                      <a:endParaRPr sz="1200">
                        <a:latin typeface="MS Gothic"/>
                        <a:cs typeface="MS Gothic"/>
                      </a:endParaRPr>
                    </a:p>
                  </a:txBody>
                  <a:tcPr marL="0" marR="0" marT="958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030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1200" spc="-10" dirty="0">
                          <a:latin typeface="MS Gothic"/>
                          <a:cs typeface="MS Gothic"/>
                        </a:rPr>
                        <a:t>開会式・説明</a:t>
                      </a:r>
                      <a:endParaRPr sz="1200">
                        <a:latin typeface="MS Gothic"/>
                        <a:cs typeface="MS Gothic"/>
                      </a:endParaRPr>
                    </a:p>
                  </a:txBody>
                  <a:tcPr marL="0" marR="0" marT="958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4629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1200" spc="-10" dirty="0">
                          <a:latin typeface="MS Gothic"/>
                          <a:cs typeface="MS Gothic"/>
                        </a:rPr>
                        <a:t>９：５５～</a:t>
                      </a:r>
                      <a:endParaRPr sz="1200">
                        <a:latin typeface="MS Gothic"/>
                        <a:cs typeface="MS Gothic"/>
                      </a:endParaRPr>
                    </a:p>
                  </a:txBody>
                  <a:tcPr marL="0" marR="0" marT="958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1200" spc="-15" dirty="0">
                          <a:latin typeface="MS Gothic"/>
                          <a:cs typeface="MS Gothic"/>
                        </a:rPr>
                        <a:t>準備体操</a:t>
                      </a:r>
                      <a:endParaRPr sz="1200">
                        <a:latin typeface="MS Gothic"/>
                        <a:cs typeface="MS Gothic"/>
                      </a:endParaRPr>
                    </a:p>
                  </a:txBody>
                  <a:tcPr marL="0" marR="0" marT="971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1200" spc="-10" dirty="0">
                          <a:latin typeface="MS Gothic"/>
                          <a:cs typeface="MS Gothic"/>
                        </a:rPr>
                        <a:t>１０：０５～</a:t>
                      </a:r>
                      <a:endParaRPr sz="1200">
                        <a:latin typeface="MS Gothic"/>
                        <a:cs typeface="MS Gothic"/>
                      </a:endParaRPr>
                    </a:p>
                  </a:txBody>
                  <a:tcPr marL="0" marR="0" marT="971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1200" spc="-15" dirty="0">
                          <a:latin typeface="MS Gothic"/>
                          <a:cs typeface="MS Gothic"/>
                        </a:rPr>
                        <a:t>熊本ＹＭＣＡ</a:t>
                      </a:r>
                      <a:endParaRPr sz="1200">
                        <a:latin typeface="MS Gothic"/>
                        <a:cs typeface="MS Gothic"/>
                      </a:endParaRPr>
                    </a:p>
                  </a:txBody>
                  <a:tcPr marL="0" marR="0" marT="971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1200" spc="-15" dirty="0">
                          <a:latin typeface="MS Gothic"/>
                          <a:cs typeface="MS Gothic"/>
                        </a:rPr>
                        <a:t>スタート</a:t>
                      </a:r>
                      <a:endParaRPr sz="1200">
                        <a:latin typeface="MS Gothic"/>
                        <a:cs typeface="MS Gothic"/>
                      </a:endParaRPr>
                    </a:p>
                  </a:txBody>
                  <a:tcPr marL="0" marR="0" marT="958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1200" spc="-10" dirty="0">
                          <a:latin typeface="MS Gothic"/>
                          <a:cs typeface="MS Gothic"/>
                        </a:rPr>
                        <a:t>１０：２０～</a:t>
                      </a:r>
                      <a:endParaRPr sz="1200">
                        <a:latin typeface="MS Gothic"/>
                        <a:cs typeface="MS Gothic"/>
                      </a:endParaRPr>
                    </a:p>
                  </a:txBody>
                  <a:tcPr marL="0" marR="0" marT="958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1200" spc="-5" dirty="0">
                          <a:latin typeface="MS Gothic"/>
                          <a:cs typeface="MS Gothic"/>
                        </a:rPr>
                        <a:t>ましきフットパスの会案内</a:t>
                      </a:r>
                      <a:endParaRPr sz="1200">
                        <a:latin typeface="MS Gothic"/>
                        <a:cs typeface="MS Gothic"/>
                      </a:endParaRPr>
                    </a:p>
                  </a:txBody>
                  <a:tcPr marL="0" marR="0" marT="958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200" spc="-20" dirty="0">
                          <a:latin typeface="MS Gothic"/>
                          <a:cs typeface="MS Gothic"/>
                        </a:rPr>
                        <a:t>閉会式</a:t>
                      </a:r>
                      <a:endParaRPr sz="1200">
                        <a:latin typeface="MS Gothic"/>
                        <a:cs typeface="MS Gothic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200" spc="-10" dirty="0">
                          <a:latin typeface="MS Gothic"/>
                          <a:cs typeface="MS Gothic"/>
                        </a:rPr>
                        <a:t>１２：３０～</a:t>
                      </a:r>
                      <a:endParaRPr sz="1200">
                        <a:latin typeface="MS Gothic"/>
                        <a:cs typeface="MS Gothic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541020" y="6971664"/>
            <a:ext cx="4798695" cy="1334135"/>
          </a:xfrm>
          <a:custGeom>
            <a:avLst/>
            <a:gdLst/>
            <a:ahLst/>
            <a:cxnLst/>
            <a:rect l="l" t="t" r="r" b="b"/>
            <a:pathLst>
              <a:path w="4798695" h="1334134">
                <a:moveTo>
                  <a:pt x="4780153" y="57988"/>
                </a:moveTo>
                <a:lnTo>
                  <a:pt x="4742053" y="57988"/>
                </a:lnTo>
                <a:lnTo>
                  <a:pt x="4742053" y="1277493"/>
                </a:lnTo>
                <a:lnTo>
                  <a:pt x="56388" y="1277493"/>
                </a:lnTo>
                <a:lnTo>
                  <a:pt x="56388" y="57988"/>
                </a:lnTo>
                <a:lnTo>
                  <a:pt x="47244" y="57988"/>
                </a:lnTo>
                <a:lnTo>
                  <a:pt x="47244" y="1277493"/>
                </a:lnTo>
                <a:lnTo>
                  <a:pt x="47244" y="1315593"/>
                </a:lnTo>
                <a:lnTo>
                  <a:pt x="56388" y="1315593"/>
                </a:lnTo>
                <a:lnTo>
                  <a:pt x="4742053" y="1315593"/>
                </a:lnTo>
                <a:lnTo>
                  <a:pt x="4780153" y="1315593"/>
                </a:lnTo>
                <a:lnTo>
                  <a:pt x="4780153" y="1277493"/>
                </a:lnTo>
                <a:lnTo>
                  <a:pt x="4780153" y="57988"/>
                </a:lnTo>
                <a:close/>
              </a:path>
              <a:path w="4798695" h="1334134">
                <a:moveTo>
                  <a:pt x="4780153" y="47244"/>
                </a:moveTo>
                <a:lnTo>
                  <a:pt x="4742053" y="47244"/>
                </a:lnTo>
                <a:lnTo>
                  <a:pt x="56388" y="47244"/>
                </a:lnTo>
                <a:lnTo>
                  <a:pt x="47244" y="47244"/>
                </a:lnTo>
                <a:lnTo>
                  <a:pt x="47244" y="56388"/>
                </a:lnTo>
                <a:lnTo>
                  <a:pt x="47244" y="57912"/>
                </a:lnTo>
                <a:lnTo>
                  <a:pt x="56388" y="57912"/>
                </a:lnTo>
                <a:lnTo>
                  <a:pt x="56388" y="56388"/>
                </a:lnTo>
                <a:lnTo>
                  <a:pt x="4742053" y="56388"/>
                </a:lnTo>
                <a:lnTo>
                  <a:pt x="4742053" y="57912"/>
                </a:lnTo>
                <a:lnTo>
                  <a:pt x="4780153" y="57912"/>
                </a:lnTo>
                <a:lnTo>
                  <a:pt x="4780153" y="56388"/>
                </a:lnTo>
                <a:lnTo>
                  <a:pt x="4780153" y="47244"/>
                </a:lnTo>
                <a:close/>
              </a:path>
              <a:path w="4798695" h="1334134">
                <a:moveTo>
                  <a:pt x="4798441" y="57988"/>
                </a:moveTo>
                <a:lnTo>
                  <a:pt x="4789297" y="57988"/>
                </a:lnTo>
                <a:lnTo>
                  <a:pt x="4789297" y="1277493"/>
                </a:lnTo>
                <a:lnTo>
                  <a:pt x="4789297" y="1324737"/>
                </a:lnTo>
                <a:lnTo>
                  <a:pt x="4742053" y="1324737"/>
                </a:lnTo>
                <a:lnTo>
                  <a:pt x="56388" y="1324737"/>
                </a:lnTo>
                <a:lnTo>
                  <a:pt x="38100" y="1324737"/>
                </a:lnTo>
                <a:lnTo>
                  <a:pt x="38100" y="1277493"/>
                </a:lnTo>
                <a:lnTo>
                  <a:pt x="38100" y="57988"/>
                </a:lnTo>
                <a:lnTo>
                  <a:pt x="0" y="57988"/>
                </a:lnTo>
                <a:lnTo>
                  <a:pt x="0" y="1277493"/>
                </a:lnTo>
                <a:lnTo>
                  <a:pt x="0" y="1324737"/>
                </a:lnTo>
                <a:lnTo>
                  <a:pt x="0" y="1333881"/>
                </a:lnTo>
                <a:lnTo>
                  <a:pt x="38100" y="1333881"/>
                </a:lnTo>
                <a:lnTo>
                  <a:pt x="56388" y="1333881"/>
                </a:lnTo>
                <a:lnTo>
                  <a:pt x="4742053" y="1333881"/>
                </a:lnTo>
                <a:lnTo>
                  <a:pt x="4789297" y="1333881"/>
                </a:lnTo>
                <a:lnTo>
                  <a:pt x="4798441" y="1333881"/>
                </a:lnTo>
                <a:lnTo>
                  <a:pt x="4798441" y="1324737"/>
                </a:lnTo>
                <a:lnTo>
                  <a:pt x="4798441" y="1277493"/>
                </a:lnTo>
                <a:lnTo>
                  <a:pt x="4798441" y="57988"/>
                </a:lnTo>
                <a:close/>
              </a:path>
              <a:path w="4798695" h="1334134">
                <a:moveTo>
                  <a:pt x="4798441" y="0"/>
                </a:moveTo>
                <a:lnTo>
                  <a:pt x="4798441" y="0"/>
                </a:lnTo>
                <a:lnTo>
                  <a:pt x="0" y="0"/>
                </a:lnTo>
                <a:lnTo>
                  <a:pt x="0" y="38100"/>
                </a:lnTo>
                <a:lnTo>
                  <a:pt x="0" y="57912"/>
                </a:lnTo>
                <a:lnTo>
                  <a:pt x="38100" y="57912"/>
                </a:lnTo>
                <a:lnTo>
                  <a:pt x="38100" y="38100"/>
                </a:lnTo>
                <a:lnTo>
                  <a:pt x="56388" y="38100"/>
                </a:lnTo>
                <a:lnTo>
                  <a:pt x="4742053" y="38100"/>
                </a:lnTo>
                <a:lnTo>
                  <a:pt x="4789297" y="38100"/>
                </a:lnTo>
                <a:lnTo>
                  <a:pt x="4789297" y="57912"/>
                </a:lnTo>
                <a:lnTo>
                  <a:pt x="4798441" y="57912"/>
                </a:lnTo>
                <a:lnTo>
                  <a:pt x="4798441" y="38100"/>
                </a:lnTo>
                <a:lnTo>
                  <a:pt x="47984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98423" y="463780"/>
            <a:ext cx="1847214" cy="71755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400" spc="-20" dirty="0">
                <a:latin typeface="MS Gothic"/>
                <a:cs typeface="MS Gothic"/>
              </a:rPr>
              <a:t>組合員のみなさまへ</a:t>
            </a:r>
            <a:endParaRPr sz="1400">
              <a:latin typeface="MS Gothic"/>
              <a:cs typeface="MS Gothic"/>
            </a:endParaRPr>
          </a:p>
          <a:p>
            <a:pPr marL="55244">
              <a:lnSpc>
                <a:spcPct val="100000"/>
              </a:lnSpc>
              <a:spcBef>
                <a:spcPts val="265"/>
              </a:spcBef>
            </a:pPr>
            <a:r>
              <a:rPr sz="2800" spc="-40" dirty="0">
                <a:latin typeface="MS PGothic"/>
                <a:cs typeface="MS PGothic"/>
              </a:rPr>
              <a:t>益城町復興</a:t>
            </a:r>
            <a:endParaRPr sz="2800">
              <a:latin typeface="MS PGothic"/>
              <a:cs typeface="MS P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91027" y="3637914"/>
            <a:ext cx="2663825" cy="644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26515" algn="l"/>
                <a:tab pos="1875155" algn="l"/>
              </a:tabLst>
            </a:pPr>
            <a:r>
              <a:rPr sz="2000" dirty="0">
                <a:latin typeface="MS PGothic"/>
                <a:cs typeface="MS PGothic"/>
              </a:rPr>
              <a:t>参加募</a:t>
            </a:r>
            <a:r>
              <a:rPr sz="2000" spc="-15" dirty="0">
                <a:latin typeface="MS PGothic"/>
                <a:cs typeface="MS PGothic"/>
              </a:rPr>
              <a:t>集</a:t>
            </a:r>
            <a:r>
              <a:rPr sz="2000" spc="-50" dirty="0">
                <a:latin typeface="MS PGothic"/>
                <a:cs typeface="MS PGothic"/>
              </a:rPr>
              <a:t>：</a:t>
            </a:r>
            <a:r>
              <a:rPr sz="2000" dirty="0">
                <a:latin typeface="MS PGothic"/>
                <a:cs typeface="MS PGothic"/>
              </a:rPr>
              <a:t>	</a:t>
            </a:r>
            <a:r>
              <a:rPr sz="2000" spc="100" dirty="0">
                <a:latin typeface="MS PGothic"/>
                <a:cs typeface="MS PGothic"/>
              </a:rPr>
              <a:t>５０</a:t>
            </a:r>
            <a:r>
              <a:rPr sz="2000" dirty="0">
                <a:latin typeface="MS PGothic"/>
                <a:cs typeface="MS PGothic"/>
              </a:rPr>
              <a:t>	</a:t>
            </a:r>
            <a:r>
              <a:rPr sz="2000" spc="-50" dirty="0">
                <a:latin typeface="MS PGothic"/>
                <a:cs typeface="MS PGothic"/>
              </a:rPr>
              <a:t>人</a:t>
            </a:r>
            <a:endParaRPr sz="2000">
              <a:latin typeface="MS PGothic"/>
              <a:cs typeface="MS PGothic"/>
            </a:endParaRPr>
          </a:p>
          <a:p>
            <a:pPr marL="59690">
              <a:lnSpc>
                <a:spcPct val="100000"/>
              </a:lnSpc>
              <a:spcBef>
                <a:spcPts val="1030"/>
              </a:spcBef>
            </a:pPr>
            <a:r>
              <a:rPr sz="1200" spc="-5" dirty="0">
                <a:latin typeface="MS Gothic"/>
                <a:cs typeface="MS Gothic"/>
              </a:rPr>
              <a:t>＊応募者多数の場合、抽選となります</a:t>
            </a:r>
            <a:endParaRPr sz="1200">
              <a:latin typeface="MS Gothic"/>
              <a:cs typeface="MS Gothic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88950" y="6709409"/>
            <a:ext cx="6331585" cy="8255"/>
          </a:xfrm>
          <a:custGeom>
            <a:avLst/>
            <a:gdLst/>
            <a:ahLst/>
            <a:cxnLst/>
            <a:rect l="l" t="t" r="r" b="b"/>
            <a:pathLst>
              <a:path w="6331584" h="8254">
                <a:moveTo>
                  <a:pt x="0" y="0"/>
                </a:moveTo>
                <a:lnTo>
                  <a:pt x="6331584" y="825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02412" y="6137528"/>
            <a:ext cx="5255895" cy="2098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u="sng" spc="-5" dirty="0">
                <a:uFill>
                  <a:solidFill>
                    <a:srgbClr val="000000"/>
                  </a:solidFill>
                </a:uFill>
                <a:latin typeface="MS Gothic"/>
                <a:cs typeface="MS Gothic"/>
              </a:rPr>
              <a:t>※益城町公民館津森分館へは現地集合していただき、現地解散となります。</a:t>
            </a:r>
            <a:endParaRPr sz="1200">
              <a:latin typeface="MS Gothic"/>
              <a:cs typeface="MS Gothic"/>
            </a:endParaRPr>
          </a:p>
          <a:p>
            <a:pPr marL="38100">
              <a:lnSpc>
                <a:spcPct val="100000"/>
              </a:lnSpc>
              <a:spcBef>
                <a:spcPts val="960"/>
              </a:spcBef>
            </a:pPr>
            <a:r>
              <a:rPr sz="1200" spc="-5" dirty="0">
                <a:latin typeface="MS Gothic"/>
                <a:cs typeface="MS Gothic"/>
              </a:rPr>
              <a:t>※持ってくるもの・・・水筒・タオル・着替えなど</a:t>
            </a:r>
            <a:endParaRPr sz="1200">
              <a:latin typeface="MS Gothic"/>
              <a:cs typeface="MS Gothic"/>
            </a:endParaRPr>
          </a:p>
          <a:p>
            <a:pPr marL="165100" indent="-152400">
              <a:lnSpc>
                <a:spcPct val="100000"/>
              </a:lnSpc>
              <a:spcBef>
                <a:spcPts val="1040"/>
              </a:spcBef>
              <a:buSzPct val="91666"/>
              <a:buChar char="◆"/>
              <a:tabLst>
                <a:tab pos="165100" algn="l"/>
              </a:tabLst>
            </a:pPr>
            <a:r>
              <a:rPr sz="1200" spc="-30" dirty="0">
                <a:latin typeface="SimSun"/>
                <a:cs typeface="SimSun"/>
              </a:rPr>
              <a:t>お申込方法</a:t>
            </a:r>
            <a:endParaRPr sz="1200">
              <a:latin typeface="SimSun"/>
              <a:cs typeface="SimSun"/>
            </a:endParaRPr>
          </a:p>
          <a:p>
            <a:pPr marL="129539">
              <a:lnSpc>
                <a:spcPct val="100000"/>
              </a:lnSpc>
              <a:spcBef>
                <a:spcPts val="1335"/>
              </a:spcBef>
            </a:pPr>
            <a:r>
              <a:rPr sz="1200" spc="-20" dirty="0">
                <a:latin typeface="MS PGothic"/>
                <a:cs typeface="MS PGothic"/>
              </a:rPr>
              <a:t>・右の </a:t>
            </a:r>
            <a:r>
              <a:rPr sz="1200" spc="150" dirty="0">
                <a:latin typeface="MS PGothic"/>
                <a:cs typeface="MS PGothic"/>
              </a:rPr>
              <a:t>2</a:t>
            </a:r>
            <a:r>
              <a:rPr sz="1200" spc="-50" dirty="0">
                <a:latin typeface="MS PGothic"/>
                <a:cs typeface="MS PGothic"/>
              </a:rPr>
              <a:t> 次元コードより、必要事項を入力のうえ送信ください。</a:t>
            </a:r>
            <a:endParaRPr sz="1200">
              <a:latin typeface="MS PGothic"/>
              <a:cs typeface="MS PGothic"/>
            </a:endParaRPr>
          </a:p>
          <a:p>
            <a:pPr marL="129539">
              <a:lnSpc>
                <a:spcPct val="100000"/>
              </a:lnSpc>
              <a:spcBef>
                <a:spcPts val="969"/>
              </a:spcBef>
              <a:tabLst>
                <a:tab pos="2934335" algn="l"/>
              </a:tabLst>
            </a:pPr>
            <a:r>
              <a:rPr sz="1200" dirty="0">
                <a:latin typeface="SimSun-ExtB"/>
                <a:cs typeface="SimSun-ExtB"/>
              </a:rPr>
              <a:t>➀</a:t>
            </a:r>
            <a:r>
              <a:rPr sz="1200" spc="-150" dirty="0">
                <a:latin typeface="SimSun"/>
                <a:cs typeface="SimSun"/>
              </a:rPr>
              <a:t>組合員名（申込者</a:t>
            </a:r>
            <a:r>
              <a:rPr sz="1200" dirty="0">
                <a:latin typeface="SimSun"/>
                <a:cs typeface="SimSun"/>
              </a:rPr>
              <a:t>）</a:t>
            </a:r>
            <a:r>
              <a:rPr sz="1200" spc="145" dirty="0">
                <a:latin typeface="SimSun"/>
                <a:cs typeface="SimSun"/>
              </a:rPr>
              <a:t> </a:t>
            </a:r>
            <a:r>
              <a:rPr sz="1200" dirty="0">
                <a:latin typeface="SimSun"/>
                <a:cs typeface="SimSun"/>
              </a:rPr>
              <a:t>②</a:t>
            </a:r>
            <a:r>
              <a:rPr sz="1200" spc="-120" dirty="0">
                <a:latin typeface="SimSun"/>
                <a:cs typeface="SimSun"/>
              </a:rPr>
              <a:t>メールアドレ</a:t>
            </a:r>
            <a:r>
              <a:rPr sz="1200" spc="-50" dirty="0">
                <a:latin typeface="SimSun"/>
                <a:cs typeface="SimSun"/>
              </a:rPr>
              <a:t>ス</a:t>
            </a:r>
            <a:r>
              <a:rPr sz="1200" dirty="0">
                <a:latin typeface="SimSun"/>
                <a:cs typeface="SimSun"/>
              </a:rPr>
              <a:t>	</a:t>
            </a:r>
            <a:r>
              <a:rPr sz="1200" spc="-15" dirty="0">
                <a:latin typeface="SimSun"/>
                <a:cs typeface="SimSun"/>
              </a:rPr>
              <a:t>③</a:t>
            </a:r>
            <a:r>
              <a:rPr sz="1200" dirty="0">
                <a:latin typeface="SimSun"/>
                <a:cs typeface="SimSun"/>
              </a:rPr>
              <a:t>組合員番号</a:t>
            </a:r>
            <a:r>
              <a:rPr sz="1200" spc="204" dirty="0">
                <a:latin typeface="SimSun"/>
                <a:cs typeface="SimSun"/>
              </a:rPr>
              <a:t> </a:t>
            </a:r>
            <a:r>
              <a:rPr sz="1200" dirty="0">
                <a:latin typeface="SimSun"/>
                <a:cs typeface="SimSun"/>
              </a:rPr>
              <a:t>④携帯番</a:t>
            </a:r>
            <a:r>
              <a:rPr sz="1200" spc="-50" dirty="0">
                <a:latin typeface="SimSun"/>
                <a:cs typeface="SimSun"/>
              </a:rPr>
              <a:t>号</a:t>
            </a:r>
            <a:endParaRPr sz="1200">
              <a:latin typeface="SimSun"/>
              <a:cs typeface="SimSun"/>
            </a:endParaRPr>
          </a:p>
          <a:p>
            <a:pPr marL="129539">
              <a:lnSpc>
                <a:spcPct val="100000"/>
              </a:lnSpc>
              <a:spcBef>
                <a:spcPts val="975"/>
              </a:spcBef>
            </a:pPr>
            <a:r>
              <a:rPr sz="1200" spc="-10" dirty="0">
                <a:latin typeface="SimSun"/>
                <a:cs typeface="SimSun"/>
              </a:rPr>
              <a:t>④同行者のお名前と年齢 </a:t>
            </a:r>
            <a:r>
              <a:rPr sz="1200" spc="-600" dirty="0">
                <a:latin typeface="SimSun"/>
                <a:cs typeface="SimSun"/>
              </a:rPr>
              <a:t>（</a:t>
            </a:r>
            <a:r>
              <a:rPr sz="1050" spc="-40" dirty="0">
                <a:latin typeface="SimSun"/>
                <a:cs typeface="SimSun"/>
              </a:rPr>
              <a:t>申込者以外に参加される方</a:t>
            </a:r>
            <a:r>
              <a:rPr sz="1050" spc="-575" dirty="0">
                <a:latin typeface="SimSun"/>
                <a:cs typeface="SimSun"/>
              </a:rPr>
              <a:t>）</a:t>
            </a:r>
            <a:endParaRPr sz="1050">
              <a:latin typeface="SimSun"/>
              <a:cs typeface="SimSun"/>
            </a:endParaRPr>
          </a:p>
          <a:p>
            <a:pPr marL="129539">
              <a:lnSpc>
                <a:spcPct val="100000"/>
              </a:lnSpc>
              <a:spcBef>
                <a:spcPts val="960"/>
              </a:spcBef>
            </a:pPr>
            <a:r>
              <a:rPr sz="1200" spc="-165" dirty="0">
                <a:latin typeface="SimSun"/>
                <a:cs typeface="SimSun"/>
              </a:rPr>
              <a:t>※応募締切日：４月５日</a:t>
            </a:r>
            <a:r>
              <a:rPr sz="1200" spc="-265" dirty="0">
                <a:latin typeface="SimSun"/>
                <a:cs typeface="SimSun"/>
              </a:rPr>
              <a:t>（金</a:t>
            </a:r>
            <a:r>
              <a:rPr sz="1200" spc="-315" dirty="0">
                <a:latin typeface="SimSun"/>
                <a:cs typeface="SimSun"/>
              </a:rPr>
              <a:t>）</a:t>
            </a:r>
            <a:endParaRPr sz="1200">
              <a:latin typeface="SimSun"/>
              <a:cs typeface="SimSun"/>
            </a:endParaRPr>
          </a:p>
        </p:txBody>
      </p:sp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0725" y="2247899"/>
            <a:ext cx="2423795" cy="1817370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901700" y="3736339"/>
            <a:ext cx="2096770" cy="31051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79375" rIns="0" bIns="0" rtlCol="0">
            <a:spAutoFit/>
          </a:bodyPr>
          <a:lstStyle/>
          <a:p>
            <a:pPr marL="229235">
              <a:lnSpc>
                <a:spcPct val="100000"/>
              </a:lnSpc>
              <a:spcBef>
                <a:spcPts val="625"/>
              </a:spcBef>
            </a:pPr>
            <a:r>
              <a:rPr sz="1050" spc="-20" dirty="0">
                <a:latin typeface="MS Gothic"/>
                <a:cs typeface="MS Gothic"/>
              </a:rPr>
              <a:t>昨年のウォーキングの様子</a:t>
            </a:r>
            <a:endParaRPr sz="1050">
              <a:latin typeface="MS Gothic"/>
              <a:cs typeface="MS Gothic"/>
            </a:endParaRPr>
          </a:p>
        </p:txBody>
      </p:sp>
      <p:pic>
        <p:nvPicPr>
          <p:cNvPr id="15" name="object 1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561965" y="8936990"/>
            <a:ext cx="1198880" cy="1198880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570246" y="7088530"/>
            <a:ext cx="1132788" cy="1132788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548005" y="8410575"/>
            <a:ext cx="6322695" cy="31877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94615">
              <a:lnSpc>
                <a:spcPct val="100000"/>
              </a:lnSpc>
              <a:spcBef>
                <a:spcPts val="525"/>
              </a:spcBef>
              <a:tabLst>
                <a:tab pos="3601085" algn="l"/>
                <a:tab pos="4826000" algn="l"/>
              </a:tabLst>
            </a:pPr>
            <a:r>
              <a:rPr sz="1200" dirty="0">
                <a:latin typeface="MS Gothic"/>
                <a:cs typeface="MS Gothic"/>
              </a:rPr>
              <a:t>問合せ</a:t>
            </a:r>
            <a:r>
              <a:rPr sz="1200" spc="-60" dirty="0">
                <a:latin typeface="MS Gothic"/>
                <a:cs typeface="MS Gothic"/>
              </a:rPr>
              <a:t>先</a:t>
            </a:r>
            <a:r>
              <a:rPr sz="1200" spc="-50" dirty="0">
                <a:latin typeface="MS Gothic"/>
                <a:cs typeface="MS Gothic"/>
              </a:rPr>
              <a:t>：</a:t>
            </a:r>
            <a:r>
              <a:rPr sz="1200" dirty="0">
                <a:latin typeface="MS Gothic"/>
                <a:cs typeface="MS Gothic"/>
              </a:rPr>
              <a:t>生協くまもと無店舗サービスセンタ</a:t>
            </a:r>
            <a:r>
              <a:rPr sz="1200" spc="-50" dirty="0">
                <a:latin typeface="MS Gothic"/>
                <a:cs typeface="MS Gothic"/>
              </a:rPr>
              <a:t>ー</a:t>
            </a:r>
            <a:r>
              <a:rPr sz="1200" dirty="0">
                <a:latin typeface="MS Gothic"/>
                <a:cs typeface="MS Gothic"/>
              </a:rPr>
              <a:t>	</a:t>
            </a:r>
            <a:r>
              <a:rPr sz="1200" spc="-10" dirty="0">
                <a:latin typeface="MS Gothic"/>
                <a:cs typeface="MS Gothic"/>
              </a:rPr>
              <a:t>096－287－1300</a:t>
            </a:r>
            <a:r>
              <a:rPr sz="1200" dirty="0">
                <a:latin typeface="MS Gothic"/>
                <a:cs typeface="MS Gothic"/>
              </a:rPr>
              <a:t>	</a:t>
            </a:r>
            <a:r>
              <a:rPr sz="1000" dirty="0">
                <a:latin typeface="MS Gothic"/>
                <a:cs typeface="MS Gothic"/>
              </a:rPr>
              <a:t>受付時間</a:t>
            </a:r>
            <a:r>
              <a:rPr sz="1000" spc="-10" dirty="0">
                <a:latin typeface="MS Gothic"/>
                <a:cs typeface="MS Gothic"/>
              </a:rPr>
              <a:t>１０</a:t>
            </a:r>
            <a:r>
              <a:rPr sz="1000" dirty="0">
                <a:latin typeface="MS Gothic"/>
                <a:cs typeface="MS Gothic"/>
              </a:rPr>
              <a:t>時</a:t>
            </a:r>
            <a:r>
              <a:rPr sz="1000" spc="-10" dirty="0">
                <a:latin typeface="MS Gothic"/>
                <a:cs typeface="MS Gothic"/>
              </a:rPr>
              <a:t>～１６</a:t>
            </a:r>
            <a:r>
              <a:rPr sz="1000" spc="-50" dirty="0">
                <a:latin typeface="MS Gothic"/>
                <a:cs typeface="MS Gothic"/>
              </a:rPr>
              <a:t>時</a:t>
            </a:r>
            <a:endParaRPr sz="1000">
              <a:latin typeface="MS Gothic"/>
              <a:cs typeface="MS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158</Words>
  <Application>Microsoft Office PowerPoint</Application>
  <PresentationFormat>ユーザー設定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MS PGothic</vt:lpstr>
      <vt:lpstr>MS Gothic</vt:lpstr>
      <vt:lpstr>SimSun</vt:lpstr>
      <vt:lpstr>SimSun-ExtB</vt:lpstr>
      <vt:lpstr>Calibri</vt:lpstr>
      <vt:lpstr>Times New Roman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kamei</dc:creator>
  <cp:lastModifiedBy>篠田 真衣</cp:lastModifiedBy>
  <cp:revision>1</cp:revision>
  <dcterms:created xsi:type="dcterms:W3CDTF">2024-03-19T01:35:05Z</dcterms:created>
  <dcterms:modified xsi:type="dcterms:W3CDTF">2024-03-19T01:37:04Z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2024-03-06T00:00:00Z</vt:filetime>
  </property>
  <property fmtid="{D5CDD505-2E9C-101B-9397-08002B2CF9AE}" pid="3" name="Creator">
    <vt:lpwstr>Microsoft® Word 2019</vt:lpwstr>
  </property>
  <property fmtid="{D5CDD505-2E9C-101B-9397-08002B2CF9AE}" pid="4" name="LastSaved">
    <vt:filetime>2024-03-19T00:00:00Z</vt:filetime>
  </property>
  <property fmtid="{D5CDD505-2E9C-101B-9397-08002B2CF9AE}" pid="5" name="PXCViewerInfo">
    <vt:lpwstr>PDF-XChange Viewer;2.5.322.10;Dec 13 2018;09:19:53;D:20240319094137+09'00'</vt:lpwstr>
  </property>
  <property fmtid="{D5CDD505-2E9C-101B-9397-08002B2CF9AE}" pid="6" name="Producer">
    <vt:lpwstr>Microsoft® Word 2019</vt:lpwstr>
  </property>
</Properties>
</file>